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74" r:id="rId14"/>
    <p:sldId id="267" r:id="rId15"/>
    <p:sldId id="268" r:id="rId16"/>
    <p:sldId id="269" r:id="rId17"/>
    <p:sldId id="302" r:id="rId18"/>
    <p:sldId id="270" r:id="rId19"/>
    <p:sldId id="271" r:id="rId20"/>
    <p:sldId id="275" r:id="rId21"/>
    <p:sldId id="279" r:id="rId22"/>
    <p:sldId id="280" r:id="rId23"/>
    <p:sldId id="278" r:id="rId24"/>
    <p:sldId id="276" r:id="rId25"/>
    <p:sldId id="277" r:id="rId26"/>
    <p:sldId id="282" r:id="rId27"/>
    <p:sldId id="283" r:id="rId28"/>
    <p:sldId id="284" r:id="rId29"/>
    <p:sldId id="285" r:id="rId30"/>
    <p:sldId id="286" r:id="rId31"/>
    <p:sldId id="287" r:id="rId32"/>
    <p:sldId id="288" r:id="rId33"/>
    <p:sldId id="289" r:id="rId34"/>
    <p:sldId id="290" r:id="rId35"/>
    <p:sldId id="293" r:id="rId36"/>
    <p:sldId id="291" r:id="rId37"/>
    <p:sldId id="292" r:id="rId38"/>
    <p:sldId id="294" r:id="rId39"/>
    <p:sldId id="295" r:id="rId40"/>
    <p:sldId id="299" r:id="rId41"/>
    <p:sldId id="300" r:id="rId42"/>
    <p:sldId id="296" r:id="rId43"/>
    <p:sldId id="297" r:id="rId44"/>
    <p:sldId id="301" r:id="rId45"/>
    <p:sldId id="29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DFCE4F-962D-B94D-8D68-F0386CCA49BA}" type="datetimeFigureOut">
              <a:rPr lang="en-US" smtClean="0"/>
              <a:pPr/>
              <a:t>6/25/2012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700C91-B4B3-B644-8EE2-C4C4927B508F}" type="slidenum">
              <a:rPr lang="en-US" smtClean="0"/>
              <a:pPr/>
              <a:t>‹#›</a:t>
            </a:fld>
            <a:endParaRPr lang="en-US"/>
          </a:p>
        </p:txBody>
      </p:sp>
    </p:spTree>
    <p:extLst>
      <p:ext uri="{BB962C8B-B14F-4D97-AF65-F5344CB8AC3E}">
        <p14:creationId xmlns:p14="http://schemas.microsoft.com/office/powerpoint/2010/main" xmlns="" val="155826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869D0A-1425-4D4A-9CEB-511184F3056F}" type="datetimeFigureOut">
              <a:rPr lang="en-US" smtClean="0"/>
              <a:pPr/>
              <a:t>6/25/2012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E683D1-5EA2-3B42-B616-1704119B9C5D}" type="slidenum">
              <a:rPr lang="en-US" smtClean="0"/>
              <a:pPr/>
              <a:t>‹#›</a:t>
            </a:fld>
            <a:endParaRPr lang="en-US"/>
          </a:p>
        </p:txBody>
      </p:sp>
    </p:spTree>
    <p:extLst>
      <p:ext uri="{BB962C8B-B14F-4D97-AF65-F5344CB8AC3E}">
        <p14:creationId xmlns:p14="http://schemas.microsoft.com/office/powerpoint/2010/main" xmlns="" val="42928321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E683D1-5EA2-3B42-B616-1704119B9C5D}" type="slidenum">
              <a:rPr lang="en-US" smtClean="0"/>
              <a:pPr/>
              <a:t>1</a:t>
            </a:fld>
            <a:endParaRPr lang="en-US"/>
          </a:p>
        </p:txBody>
      </p:sp>
    </p:spTree>
    <p:extLst>
      <p:ext uri="{BB962C8B-B14F-4D97-AF65-F5344CB8AC3E}">
        <p14:creationId xmlns:p14="http://schemas.microsoft.com/office/powerpoint/2010/main" xmlns="" val="2318648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6/25/2012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dirty="0"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6/25/2012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6/25/2012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6/25/2012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6/25/2012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6/25/2012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6/25/2012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6/25/2012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975934"/>
            <a:ext cx="6498158" cy="3010113"/>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b="1" dirty="0" smtClean="0">
                <a:latin typeface="Bookman Old Style"/>
                <a:cs typeface="Bookman Old Style"/>
              </a:rPr>
              <a:t>Biathlon Alberta Coaching Seminar 2012</a:t>
            </a:r>
            <a:endParaRPr lang="en-US" b="1" dirty="0">
              <a:latin typeface="Bookman Old Style"/>
              <a:cs typeface="Bookman Old Style"/>
            </a:endParaRPr>
          </a:p>
        </p:txBody>
      </p:sp>
      <p:sp>
        <p:nvSpPr>
          <p:cNvPr id="3" name="Subtitle 2"/>
          <p:cNvSpPr>
            <a:spLocks noGrp="1"/>
          </p:cNvSpPr>
          <p:nvPr>
            <p:ph type="subTitle" idx="1"/>
          </p:nvPr>
        </p:nvSpPr>
        <p:spPr>
          <a:xfrm>
            <a:off x="1322920" y="4215653"/>
            <a:ext cx="6498159" cy="1310725"/>
          </a:xfrm>
        </p:spPr>
        <p:txBody>
          <a:bodyPr/>
          <a:lstStyle/>
          <a:p>
            <a:endParaRPr lang="en-US" dirty="0" smtClean="0"/>
          </a:p>
          <a:p>
            <a:endParaRPr lang="en-US" dirty="0" smtClean="0"/>
          </a:p>
          <a:p>
            <a:endParaRPr lang="en-US" dirty="0" smtClean="0"/>
          </a:p>
          <a:p>
            <a:r>
              <a:rPr lang="en-US" b="1" dirty="0" smtClean="0"/>
              <a:t>Edmonton, June 9, 2012</a:t>
            </a:r>
            <a:endParaRPr lang="en-US" b="1" dirty="0"/>
          </a:p>
        </p:txBody>
      </p:sp>
    </p:spTree>
    <p:extLst>
      <p:ext uri="{BB962C8B-B14F-4D97-AF65-F5344CB8AC3E}">
        <p14:creationId xmlns:p14="http://schemas.microsoft.com/office/powerpoint/2010/main" xmlns="" val="4260848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Prone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High x Medium x Low position</a:t>
            </a:r>
          </a:p>
          <a:p>
            <a:r>
              <a:rPr lang="en-US" dirty="0" smtClean="0"/>
              <a:t>Sling tension (Men little more than Women)</a:t>
            </a:r>
          </a:p>
          <a:p>
            <a:r>
              <a:rPr lang="en-US" dirty="0" smtClean="0"/>
              <a:t>Left elbow position slightly left from rifle (right handed)</a:t>
            </a:r>
          </a:p>
          <a:p>
            <a:r>
              <a:rPr lang="en-US" dirty="0"/>
              <a:t>Head straight up</a:t>
            </a:r>
          </a:p>
          <a:p>
            <a:r>
              <a:rPr lang="en-US" dirty="0" smtClean="0"/>
              <a:t>Back aligned, shoulders and hips square to spine</a:t>
            </a:r>
          </a:p>
          <a:p>
            <a:r>
              <a:rPr lang="en-US" dirty="0" smtClean="0"/>
              <a:t>Shooting order (L-R vs. R-L) changes the tension!</a:t>
            </a:r>
          </a:p>
          <a:p>
            <a:r>
              <a:rPr lang="en-US" dirty="0" smtClean="0"/>
              <a:t>Front sight size (2.8 – 3.5)</a:t>
            </a:r>
          </a:p>
          <a:p>
            <a:r>
              <a:rPr lang="en-US" dirty="0" smtClean="0"/>
              <a:t>Trigger hand/ finger position</a:t>
            </a:r>
          </a:p>
          <a:p>
            <a:r>
              <a:rPr lang="en-US" dirty="0" smtClean="0"/>
              <a:t>Sometimes too long stock!</a:t>
            </a:r>
          </a:p>
          <a:p>
            <a:r>
              <a:rPr lang="en-US" dirty="0" smtClean="0"/>
              <a:t>Breathing patterns – shoot in half exhale!</a:t>
            </a:r>
          </a:p>
          <a:p>
            <a:endParaRPr lang="en-US" dirty="0"/>
          </a:p>
        </p:txBody>
      </p:sp>
    </p:spTree>
    <p:extLst>
      <p:ext uri="{BB962C8B-B14F-4D97-AF65-F5344CB8AC3E}">
        <p14:creationId xmlns:p14="http://schemas.microsoft.com/office/powerpoint/2010/main" xmlns="" val="1668408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prone positions</a:t>
            </a:r>
            <a:endParaRPr lang="en-US" dirty="0"/>
          </a:p>
        </p:txBody>
      </p:sp>
      <p:sp>
        <p:nvSpPr>
          <p:cNvPr id="3" name="Content Placeholder 2"/>
          <p:cNvSpPr>
            <a:spLocks noGrp="1"/>
          </p:cNvSpPr>
          <p:nvPr>
            <p:ph idx="1"/>
          </p:nvPr>
        </p:nvSpPr>
        <p:spPr/>
        <p:txBody>
          <a:bodyPr/>
          <a:lstStyle/>
          <a:p>
            <a:pPr marL="0" indent="0">
              <a:buNone/>
            </a:pPr>
            <a:r>
              <a:rPr lang="en-US" dirty="0" smtClean="0"/>
              <a:t>             High                             Medium</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Low</a:t>
            </a:r>
            <a:endParaRPr lang="en-US" dirty="0"/>
          </a:p>
        </p:txBody>
      </p:sp>
      <p:pic>
        <p:nvPicPr>
          <p:cNvPr id="4" name="Picture 3" descr="Zina WC3.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7864" y="2142746"/>
            <a:ext cx="2743200" cy="1828800"/>
          </a:xfrm>
          <a:prstGeom prst="rect">
            <a:avLst/>
          </a:prstGeom>
        </p:spPr>
      </p:pic>
      <p:pic>
        <p:nvPicPr>
          <p:cNvPr id="5" name="Picture 4" descr="Scott WC3-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37288" y="2142746"/>
            <a:ext cx="2743200" cy="1828800"/>
          </a:xfrm>
          <a:prstGeom prst="rect">
            <a:avLst/>
          </a:prstGeom>
        </p:spPr>
      </p:pic>
      <p:pic>
        <p:nvPicPr>
          <p:cNvPr id="7" name="Picture 6" descr="Sikora P.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39815" y="4528945"/>
            <a:ext cx="2435358" cy="1620620"/>
          </a:xfrm>
          <a:prstGeom prst="rect">
            <a:avLst/>
          </a:prstGeom>
        </p:spPr>
      </p:pic>
    </p:spTree>
    <p:extLst>
      <p:ext uri="{BB962C8B-B14F-4D97-AF65-F5344CB8AC3E}">
        <p14:creationId xmlns:p14="http://schemas.microsoft.com/office/powerpoint/2010/main" xmlns="" val="405176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a:t>
            </a:r>
            <a:endParaRPr lang="en-US" dirty="0"/>
          </a:p>
        </p:txBody>
      </p:sp>
      <p:sp>
        <p:nvSpPr>
          <p:cNvPr id="3" name="Content Placeholder 2"/>
          <p:cNvSpPr>
            <a:spLocks noGrp="1"/>
          </p:cNvSpPr>
          <p:nvPr>
            <p:ph idx="1"/>
          </p:nvPr>
        </p:nvSpPr>
        <p:spPr/>
        <p:txBody>
          <a:bodyPr>
            <a:normAutofit lnSpcReduction="10000"/>
          </a:bodyPr>
          <a:lstStyle/>
          <a:p>
            <a:r>
              <a:rPr lang="en-US" dirty="0" smtClean="0"/>
              <a:t>Maximize stance support</a:t>
            </a:r>
          </a:p>
          <a:p>
            <a:r>
              <a:rPr lang="en-US" dirty="0" smtClean="0"/>
              <a:t>Anatomical grip for left hand</a:t>
            </a:r>
          </a:p>
          <a:p>
            <a:r>
              <a:rPr lang="en-US" dirty="0" smtClean="0"/>
              <a:t>Rifle above center of gravity (middle of feet)</a:t>
            </a:r>
          </a:p>
          <a:p>
            <a:r>
              <a:rPr lang="en-US" dirty="0" smtClean="0"/>
              <a:t>Left hand inside the stance</a:t>
            </a:r>
          </a:p>
          <a:p>
            <a:r>
              <a:rPr lang="en-US" dirty="0" smtClean="0"/>
              <a:t>Proper stock length</a:t>
            </a:r>
          </a:p>
          <a:p>
            <a:r>
              <a:rPr lang="en-US" dirty="0" smtClean="0"/>
              <a:t>Right elbow in natural position (balance x rifle control)</a:t>
            </a:r>
          </a:p>
          <a:p>
            <a:r>
              <a:rPr lang="en-US" dirty="0" smtClean="0"/>
              <a:t>Different breathing patterns than in prone </a:t>
            </a:r>
            <a:endParaRPr lang="en-US" dirty="0"/>
          </a:p>
        </p:txBody>
      </p:sp>
    </p:spTree>
    <p:extLst>
      <p:ext uri="{BB962C8B-B14F-4D97-AF65-F5344CB8AC3E}">
        <p14:creationId xmlns:p14="http://schemas.microsoft.com/office/powerpoint/2010/main" xmlns="" val="176453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position alignment</a:t>
            </a:r>
            <a:endParaRPr lang="en-US" dirty="0"/>
          </a:p>
        </p:txBody>
      </p:sp>
      <p:pic>
        <p:nvPicPr>
          <p:cNvPr id="4" name="Content Placeholder 3" descr="Standing side.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89369" r="-89369"/>
          <a:stretch>
            <a:fillRect/>
          </a:stretch>
        </p:blipFill>
        <p:spPr>
          <a:xfrm>
            <a:off x="-1641437" y="1901431"/>
            <a:ext cx="7117255" cy="3843808"/>
          </a:xfrm>
        </p:spPr>
      </p:pic>
      <p:pic>
        <p:nvPicPr>
          <p:cNvPr id="5" name="Picture 4" descr="IMG0043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99619" y="1901431"/>
            <a:ext cx="3075046" cy="3843808"/>
          </a:xfrm>
          <a:prstGeom prst="rect">
            <a:avLst/>
          </a:prstGeom>
        </p:spPr>
      </p:pic>
      <p:pic>
        <p:nvPicPr>
          <p:cNvPr id="7" name="Picture 6" descr="Standing back.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11322" y="1901431"/>
            <a:ext cx="3075046" cy="3843808"/>
          </a:xfrm>
          <a:prstGeom prst="rect">
            <a:avLst/>
          </a:prstGeom>
        </p:spPr>
      </p:pic>
    </p:spTree>
    <p:extLst>
      <p:ext uri="{BB962C8B-B14F-4D97-AF65-F5344CB8AC3E}">
        <p14:creationId xmlns:p14="http://schemas.microsoft.com/office/powerpoint/2010/main" xmlns="" val="3009654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finger position</a:t>
            </a:r>
            <a:endParaRPr lang="en-US" dirty="0"/>
          </a:p>
        </p:txBody>
      </p:sp>
      <p:pic>
        <p:nvPicPr>
          <p:cNvPr id="8" name="Content Placeholder 7" descr="small_pull_colrev.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24990" r="-24990"/>
          <a:stretch>
            <a:fillRect/>
          </a:stretch>
        </p:blipFill>
        <p:spPr/>
      </p:pic>
    </p:spTree>
    <p:extLst>
      <p:ext uri="{BB962C8B-B14F-4D97-AF65-F5344CB8AC3E}">
        <p14:creationId xmlns:p14="http://schemas.microsoft.com/office/powerpoint/2010/main" xmlns="" val="150495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work</a:t>
            </a:r>
            <a:endParaRPr lang="en-US" dirty="0"/>
          </a:p>
        </p:txBody>
      </p:sp>
      <p:pic>
        <p:nvPicPr>
          <p:cNvPr id="5" name="Content Placeholder 4" descr="Correlation between breathing and trigger pull.pdf"/>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21539" r="-21539"/>
          <a:stretch>
            <a:fillRect/>
          </a:stretch>
        </p:blipFill>
        <p:spPr/>
      </p:pic>
    </p:spTree>
    <p:extLst>
      <p:ext uri="{BB962C8B-B14F-4D97-AF65-F5344CB8AC3E}">
        <p14:creationId xmlns:p14="http://schemas.microsoft.com/office/powerpoint/2010/main" xmlns="" val="178563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distribution</a:t>
            </a:r>
            <a:endParaRPr lang="en-US" dirty="0"/>
          </a:p>
        </p:txBody>
      </p:sp>
      <p:sp>
        <p:nvSpPr>
          <p:cNvPr id="3" name="Content Placeholder 2"/>
          <p:cNvSpPr>
            <a:spLocks noGrp="1"/>
          </p:cNvSpPr>
          <p:nvPr>
            <p:ph idx="1"/>
          </p:nvPr>
        </p:nvSpPr>
        <p:spPr/>
        <p:txBody>
          <a:bodyPr/>
          <a:lstStyle/>
          <a:p>
            <a:r>
              <a:rPr lang="en-US" dirty="0" smtClean="0"/>
              <a:t>Environment, situation, position, trigger, aiming</a:t>
            </a:r>
          </a:p>
          <a:p>
            <a:r>
              <a:rPr lang="en-US" dirty="0" smtClean="0"/>
              <a:t>Where do you want your athletes to focus their aiming eye?</a:t>
            </a:r>
          </a:p>
          <a:p>
            <a:r>
              <a:rPr lang="en-US" dirty="0" smtClean="0"/>
              <a:t>Post vs. circle aperture</a:t>
            </a:r>
          </a:p>
          <a:p>
            <a:r>
              <a:rPr lang="en-US" dirty="0" smtClean="0"/>
              <a:t>Focus during fine aiming - equal </a:t>
            </a:r>
            <a:r>
              <a:rPr lang="en-US" dirty="0"/>
              <a:t>distribution between sights and trigger</a:t>
            </a:r>
          </a:p>
          <a:p>
            <a:endParaRPr lang="en-US" dirty="0" smtClean="0"/>
          </a:p>
          <a:p>
            <a:endParaRPr lang="en-US" dirty="0"/>
          </a:p>
        </p:txBody>
      </p:sp>
    </p:spTree>
    <p:extLst>
      <p:ext uri="{BB962C8B-B14F-4D97-AF65-F5344CB8AC3E}">
        <p14:creationId xmlns:p14="http://schemas.microsoft.com/office/powerpoint/2010/main" xmlns="" val="1346954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vs. Aiming/trigger</a:t>
            </a:r>
            <a:endParaRPr lang="en-US" dirty="0"/>
          </a:p>
        </p:txBody>
      </p:sp>
      <p:pic>
        <p:nvPicPr>
          <p:cNvPr id="4" name="Content Placeholder 3" descr="Biathlon Shooting Focus.pdf"/>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5054" b="15054"/>
          <a:stretch>
            <a:fillRect/>
          </a:stretch>
        </p:blipFill>
        <p:spPr/>
      </p:pic>
    </p:spTree>
    <p:extLst>
      <p:ext uri="{BB962C8B-B14F-4D97-AF65-F5344CB8AC3E}">
        <p14:creationId xmlns:p14="http://schemas.microsoft.com/office/powerpoint/2010/main" xmlns="" val="3660360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firing</a:t>
            </a:r>
            <a:endParaRPr lang="en-US" dirty="0"/>
          </a:p>
        </p:txBody>
      </p:sp>
      <p:sp>
        <p:nvSpPr>
          <p:cNvPr id="3" name="Content Placeholder 2"/>
          <p:cNvSpPr>
            <a:spLocks noGrp="1"/>
          </p:cNvSpPr>
          <p:nvPr>
            <p:ph idx="1"/>
          </p:nvPr>
        </p:nvSpPr>
        <p:spPr/>
        <p:txBody>
          <a:bodyPr/>
          <a:lstStyle/>
          <a:p>
            <a:r>
              <a:rPr lang="en-US" dirty="0" smtClean="0"/>
              <a:t>Important for developing specific strength and muscular  endurance</a:t>
            </a:r>
          </a:p>
          <a:p>
            <a:r>
              <a:rPr lang="en-US" dirty="0" smtClean="0"/>
              <a:t>Follows and compliments the shooting periodization</a:t>
            </a:r>
          </a:p>
          <a:p>
            <a:r>
              <a:rPr lang="en-US" dirty="0" smtClean="0"/>
              <a:t>How much is enough?</a:t>
            </a:r>
            <a:endParaRPr lang="en-US" dirty="0"/>
          </a:p>
        </p:txBody>
      </p:sp>
    </p:spTree>
    <p:extLst>
      <p:ext uri="{BB962C8B-B14F-4D97-AF65-F5344CB8AC3E}">
        <p14:creationId xmlns:p14="http://schemas.microsoft.com/office/powerpoint/2010/main" xmlns="" val="3648326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Shooting evaluation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Different shooting tests</a:t>
            </a:r>
          </a:p>
          <a:p>
            <a:r>
              <a:rPr lang="en-US" dirty="0" smtClean="0"/>
              <a:t>Precision shooting (10+10, 20+20, 30+30)</a:t>
            </a:r>
          </a:p>
          <a:p>
            <a:r>
              <a:rPr lang="en-US" dirty="0" smtClean="0"/>
              <a:t>Biathlon shooting (1-shot set-up, 5 across)</a:t>
            </a:r>
          </a:p>
          <a:p>
            <a:pPr marL="0" indent="0">
              <a:buNone/>
            </a:pPr>
            <a:r>
              <a:rPr lang="en-US" b="1" dirty="0" smtClean="0"/>
              <a:t>French (Bulgarian) test:</a:t>
            </a:r>
            <a:r>
              <a:rPr lang="en-US" dirty="0" smtClean="0"/>
              <a:t> </a:t>
            </a:r>
          </a:p>
          <a:p>
            <a:r>
              <a:rPr lang="en-US" dirty="0" smtClean="0"/>
              <a:t>10+1</a:t>
            </a:r>
            <a:r>
              <a:rPr lang="en-US" dirty="0"/>
              <a:t>0</a:t>
            </a:r>
            <a:r>
              <a:rPr lang="en-US" dirty="0" smtClean="0"/>
              <a:t> precision</a:t>
            </a:r>
          </a:p>
          <a:p>
            <a:r>
              <a:rPr lang="en-US" dirty="0" smtClean="0"/>
              <a:t>2 min drill (P,P,S,S) 10* # of hits+ (80 –time s)</a:t>
            </a:r>
          </a:p>
          <a:p>
            <a:r>
              <a:rPr lang="en-US" dirty="0"/>
              <a:t>5</a:t>
            </a:r>
            <a:r>
              <a:rPr lang="en-US" dirty="0" smtClean="0"/>
              <a:t>x1 shot set-up P/S: time for 5 hits in each position (160-time P; 150-time S)</a:t>
            </a:r>
            <a:endParaRPr lang="en-US" dirty="0"/>
          </a:p>
        </p:txBody>
      </p:sp>
    </p:spTree>
    <p:extLst>
      <p:ext uri="{BB962C8B-B14F-4D97-AF65-F5344CB8AC3E}">
        <p14:creationId xmlns:p14="http://schemas.microsoft.com/office/powerpoint/2010/main" xmlns="" val="277822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Who?</a:t>
            </a:r>
            <a:endParaRPr lang="en-US" dirty="0"/>
          </a:p>
        </p:txBody>
      </p:sp>
      <p:sp>
        <p:nvSpPr>
          <p:cNvPr id="3" name="Content Placeholder 2"/>
          <p:cNvSpPr>
            <a:spLocks noGrp="1"/>
          </p:cNvSpPr>
          <p:nvPr>
            <p:ph idx="1"/>
          </p:nvPr>
        </p:nvSpPr>
        <p:spPr/>
        <p:txBody>
          <a:bodyPr>
            <a:normAutofit fontScale="25000" lnSpcReduction="20000"/>
          </a:bodyPr>
          <a:lstStyle/>
          <a:p>
            <a:pPr marL="0" indent="0" algn="ctr">
              <a:buNone/>
            </a:pPr>
            <a:r>
              <a:rPr lang="en-US" sz="8000" b="1" dirty="0" smtClean="0"/>
              <a:t>Richard Boruta, </a:t>
            </a:r>
            <a:r>
              <a:rPr lang="en-US" sz="8000" b="1" dirty="0" err="1" smtClean="0"/>
              <a:t>Ch.P.C</a:t>
            </a:r>
            <a:r>
              <a:rPr lang="en-US" sz="8000" b="1" dirty="0" smtClean="0"/>
              <a:t>. </a:t>
            </a:r>
          </a:p>
          <a:p>
            <a:pPr marL="0" indent="0" algn="ctr">
              <a:buNone/>
            </a:pPr>
            <a:endParaRPr lang="en-US" sz="8000" b="1" dirty="0" smtClean="0"/>
          </a:p>
          <a:p>
            <a:r>
              <a:rPr lang="en-US" sz="7200" dirty="0" smtClean="0"/>
              <a:t>National level athlete (Czechoslovakia)</a:t>
            </a:r>
          </a:p>
          <a:p>
            <a:r>
              <a:rPr lang="en-US" sz="7200" dirty="0"/>
              <a:t>HP biathlon coach since 1994</a:t>
            </a:r>
          </a:p>
          <a:p>
            <a:r>
              <a:rPr lang="en-US" sz="7200" dirty="0"/>
              <a:t>Czech, Austrian, German, Russian, Canadian systems</a:t>
            </a:r>
          </a:p>
          <a:p>
            <a:r>
              <a:rPr lang="en-US" sz="7200" dirty="0"/>
              <a:t>All levels of coaching in Canada (RMR – Olympics 2006)</a:t>
            </a:r>
          </a:p>
          <a:p>
            <a:r>
              <a:rPr lang="en-US" sz="7200" dirty="0"/>
              <a:t>BATC Head coach</a:t>
            </a:r>
          </a:p>
          <a:p>
            <a:endParaRPr lang="en-US" dirty="0"/>
          </a:p>
          <a:p>
            <a:endParaRPr lang="en-US" dirty="0" smtClean="0"/>
          </a:p>
          <a:p>
            <a:endParaRPr lang="en-US" dirty="0" smtClean="0"/>
          </a:p>
          <a:p>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xmlns="" val="3838911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Shooting evaluation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Need to take into account different conditions on different ranges (indoor, rifle range, biathlon)</a:t>
            </a:r>
          </a:p>
          <a:p>
            <a:r>
              <a:rPr lang="en-US" dirty="0" smtClean="0"/>
              <a:t>Know your ammunition, sometimes it is not the athlete’s fault!</a:t>
            </a:r>
          </a:p>
          <a:p>
            <a:r>
              <a:rPr lang="en-US" dirty="0" smtClean="0"/>
              <a:t>Not always is the best precision shooter also the best shooter in biathlon, but there needs to be a certain standards</a:t>
            </a:r>
          </a:p>
          <a:p>
            <a:r>
              <a:rPr lang="en-US" dirty="0" smtClean="0"/>
              <a:t>Training is designed for practicing different approaches, no need to be concerned about all the percentages. Focus on high intensity shooting!</a:t>
            </a:r>
          </a:p>
          <a:p>
            <a:pPr marL="0" indent="0">
              <a:buNone/>
            </a:pPr>
            <a:r>
              <a:rPr lang="en-US" dirty="0" smtClean="0"/>
              <a:t> </a:t>
            </a:r>
            <a:endParaRPr lang="en-US" dirty="0"/>
          </a:p>
          <a:p>
            <a:endParaRPr lang="en-US" dirty="0" smtClean="0"/>
          </a:p>
        </p:txBody>
      </p:sp>
    </p:spTree>
    <p:extLst>
      <p:ext uri="{BB962C8B-B14F-4D97-AF65-F5344CB8AC3E}">
        <p14:creationId xmlns:p14="http://schemas.microsoft.com/office/powerpoint/2010/main" xmlns="" val="4285572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Procedure - Prone</a:t>
            </a:r>
            <a:endParaRPr lang="en-US" dirty="0"/>
          </a:p>
        </p:txBody>
      </p:sp>
      <p:pic>
        <p:nvPicPr>
          <p:cNvPr id="4" name="Content Placeholder 3" descr="Range procedure – Petr 2011 copy.pdf"/>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69810" r="-69810"/>
          <a:stretch>
            <a:fillRect/>
          </a:stretch>
        </p:blipFill>
        <p:spPr>
          <a:xfrm>
            <a:off x="70296" y="1600200"/>
            <a:ext cx="9272739" cy="5007937"/>
          </a:xfrm>
        </p:spPr>
      </p:pic>
    </p:spTree>
    <p:extLst>
      <p:ext uri="{BB962C8B-B14F-4D97-AF65-F5344CB8AC3E}">
        <p14:creationId xmlns:p14="http://schemas.microsoft.com/office/powerpoint/2010/main" xmlns="" val="2735434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Procedure - Standing</a:t>
            </a:r>
            <a:endParaRPr lang="en-US" dirty="0"/>
          </a:p>
        </p:txBody>
      </p:sp>
      <p:pic>
        <p:nvPicPr>
          <p:cNvPr id="4" name="Content Placeholder 3" descr="Range procedure – Petr 2011 copy.pdf"/>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69810" r="-69810"/>
          <a:stretch>
            <a:fillRect/>
          </a:stretch>
        </p:blipFill>
        <p:spPr>
          <a:xfrm>
            <a:off x="69029" y="1600199"/>
            <a:ext cx="8985310" cy="5279878"/>
          </a:xfrm>
        </p:spPr>
      </p:pic>
    </p:spTree>
    <p:extLst>
      <p:ext uri="{BB962C8B-B14F-4D97-AF65-F5344CB8AC3E}">
        <p14:creationId xmlns:p14="http://schemas.microsoft.com/office/powerpoint/2010/main" xmlns="" val="2753550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documents</a:t>
            </a:r>
            <a:endParaRPr lang="en-US" dirty="0"/>
          </a:p>
        </p:txBody>
      </p:sp>
      <p:pic>
        <p:nvPicPr>
          <p:cNvPr id="4" name="Content Placeholder 3" descr="Shooting errors new.pdf"/>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76277" r="-76277"/>
          <a:stretch>
            <a:fillRect/>
          </a:stretch>
        </p:blipFill>
        <p:spPr/>
      </p:pic>
    </p:spTree>
    <p:extLst>
      <p:ext uri="{BB962C8B-B14F-4D97-AF65-F5344CB8AC3E}">
        <p14:creationId xmlns:p14="http://schemas.microsoft.com/office/powerpoint/2010/main" xmlns="" val="1924193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Correction chart</a:t>
            </a:r>
            <a:endParaRPr lang="en-US" dirty="0"/>
          </a:p>
        </p:txBody>
      </p:sp>
      <p:pic>
        <p:nvPicPr>
          <p:cNvPr id="4" name="Content Placeholder 3" descr="Clicks-holes chart Petr2011.pdf"/>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5715" r="-5715"/>
          <a:stretch>
            <a:fillRect/>
          </a:stretch>
        </p:blipFill>
        <p:spPr/>
      </p:pic>
    </p:spTree>
    <p:extLst>
      <p:ext uri="{BB962C8B-B14F-4D97-AF65-F5344CB8AC3E}">
        <p14:creationId xmlns:p14="http://schemas.microsoft.com/office/powerpoint/2010/main" xmlns="" val="3251461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firing targets</a:t>
            </a:r>
            <a:br>
              <a:rPr lang="en-US" dirty="0" smtClean="0"/>
            </a:br>
            <a:r>
              <a:rPr lang="en-US" sz="2000" dirty="0" smtClean="0"/>
              <a:t>Need to be round and proper size!</a:t>
            </a:r>
            <a:endParaRPr lang="en-US" sz="2000" dirty="0"/>
          </a:p>
        </p:txBody>
      </p:sp>
      <p:pic>
        <p:nvPicPr>
          <p:cNvPr id="4" name="Content Placeholder 3" descr="DryFire1-5m_4m_UP_Letter.pdf"/>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69810" r="-69810"/>
          <a:stretch>
            <a:fillRect/>
          </a:stretch>
        </p:blipFill>
        <p:spPr/>
      </p:pic>
    </p:spTree>
    <p:extLst>
      <p:ext uri="{BB962C8B-B14F-4D97-AF65-F5344CB8AC3E}">
        <p14:creationId xmlns:p14="http://schemas.microsoft.com/office/powerpoint/2010/main" xmlns="" val="2007535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Shooting periodization</a:t>
            </a:r>
            <a:endParaRPr lang="en-US" dirty="0"/>
          </a:p>
        </p:txBody>
      </p:sp>
      <p:sp>
        <p:nvSpPr>
          <p:cNvPr id="3" name="Content Placeholder 2"/>
          <p:cNvSpPr>
            <a:spLocks noGrp="1"/>
          </p:cNvSpPr>
          <p:nvPr>
            <p:ph idx="1"/>
          </p:nvPr>
        </p:nvSpPr>
        <p:spPr/>
        <p:txBody>
          <a:bodyPr/>
          <a:lstStyle/>
          <a:p>
            <a:r>
              <a:rPr lang="en-US" dirty="0" smtClean="0"/>
              <a:t>It is very important to treat shooting training the same way as physical training!</a:t>
            </a:r>
          </a:p>
          <a:p>
            <a:r>
              <a:rPr lang="en-US" dirty="0" smtClean="0"/>
              <a:t>There needs to be a general phase (technique / precision), biathlon specific phase (speed, metal targets, skis / RS), low intensity and high intensity overloads as well as rest!</a:t>
            </a:r>
          </a:p>
          <a:p>
            <a:r>
              <a:rPr lang="en-US" dirty="0" smtClean="0"/>
              <a:t>Planning and evaluation (time, number of shots, accuracy) </a:t>
            </a:r>
            <a:endParaRPr lang="en-US" dirty="0"/>
          </a:p>
        </p:txBody>
      </p:sp>
    </p:spTree>
    <p:extLst>
      <p:ext uri="{BB962C8B-B14F-4D97-AF65-F5344CB8AC3E}">
        <p14:creationId xmlns:p14="http://schemas.microsoft.com/office/powerpoint/2010/main" xmlns="" val="3438542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preparatory </a:t>
            </a:r>
            <a:endParaRPr lang="en-US" dirty="0"/>
          </a:p>
        </p:txBody>
      </p:sp>
      <p:sp>
        <p:nvSpPr>
          <p:cNvPr id="3" name="Content Placeholder 2"/>
          <p:cNvSpPr>
            <a:spLocks noGrp="1"/>
          </p:cNvSpPr>
          <p:nvPr>
            <p:ph idx="1"/>
          </p:nvPr>
        </p:nvSpPr>
        <p:spPr/>
        <p:txBody>
          <a:bodyPr/>
          <a:lstStyle/>
          <a:p>
            <a:r>
              <a:rPr lang="en-US" dirty="0" smtClean="0"/>
              <a:t>6-8 weeks, average 5 times a week</a:t>
            </a:r>
          </a:p>
          <a:p>
            <a:r>
              <a:rPr lang="en-US" dirty="0" smtClean="0"/>
              <a:t>Cover your basics: technique, precision</a:t>
            </a:r>
          </a:p>
          <a:p>
            <a:r>
              <a:rPr lang="en-US" dirty="0" smtClean="0"/>
              <a:t>Speed drills</a:t>
            </a:r>
          </a:p>
          <a:p>
            <a:r>
              <a:rPr lang="en-US" dirty="0" smtClean="0"/>
              <a:t>No intensity or easy combo</a:t>
            </a:r>
          </a:p>
          <a:p>
            <a:r>
              <a:rPr lang="en-US" dirty="0" smtClean="0"/>
              <a:t>In average 1 combo per week</a:t>
            </a:r>
          </a:p>
          <a:p>
            <a:r>
              <a:rPr lang="en-US" dirty="0" smtClean="0"/>
              <a:t>Dry firing 4-5 x 20-30 min, mostly holding, position set-up</a:t>
            </a:r>
          </a:p>
          <a:p>
            <a:endParaRPr lang="en-US" dirty="0" smtClean="0"/>
          </a:p>
          <a:p>
            <a:endParaRPr lang="en-US" dirty="0"/>
          </a:p>
          <a:p>
            <a:endParaRPr lang="en-US" dirty="0"/>
          </a:p>
        </p:txBody>
      </p:sp>
    </p:spTree>
    <p:extLst>
      <p:ext uri="{BB962C8B-B14F-4D97-AF65-F5344CB8AC3E}">
        <p14:creationId xmlns:p14="http://schemas.microsoft.com/office/powerpoint/2010/main" xmlns="" val="2344225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Preparatory 1</a:t>
            </a:r>
            <a:endParaRPr lang="en-US" dirty="0"/>
          </a:p>
        </p:txBody>
      </p:sp>
      <p:sp>
        <p:nvSpPr>
          <p:cNvPr id="3" name="Content Placeholder 2"/>
          <p:cNvSpPr>
            <a:spLocks noGrp="1"/>
          </p:cNvSpPr>
          <p:nvPr>
            <p:ph idx="1"/>
          </p:nvPr>
        </p:nvSpPr>
        <p:spPr/>
        <p:txBody>
          <a:bodyPr/>
          <a:lstStyle/>
          <a:p>
            <a:r>
              <a:rPr lang="en-US" dirty="0" smtClean="0"/>
              <a:t>8-9 weeks, 1 no intensity session, 4 combos</a:t>
            </a:r>
          </a:p>
          <a:p>
            <a:r>
              <a:rPr lang="en-US" dirty="0" smtClean="0"/>
              <a:t>Transferring skills into higher intensity workouts</a:t>
            </a:r>
          </a:p>
          <a:p>
            <a:r>
              <a:rPr lang="en-US" dirty="0" smtClean="0"/>
              <a:t>Biathlon speed shooting with focus on maintaining accuracy</a:t>
            </a:r>
          </a:p>
          <a:p>
            <a:r>
              <a:rPr lang="en-US" dirty="0" smtClean="0"/>
              <a:t>Roller ski shooting drills</a:t>
            </a:r>
          </a:p>
          <a:p>
            <a:r>
              <a:rPr lang="en-US" dirty="0" smtClean="0"/>
              <a:t>Time trials</a:t>
            </a:r>
          </a:p>
          <a:p>
            <a:r>
              <a:rPr lang="en-US" dirty="0" smtClean="0"/>
              <a:t>Dry firing 4 x 20 min some holding (mostly S), speed for position set-up, using poles</a:t>
            </a:r>
            <a:endParaRPr lang="en-US" dirty="0"/>
          </a:p>
          <a:p>
            <a:endParaRPr lang="en-US" dirty="0" smtClean="0"/>
          </a:p>
          <a:p>
            <a:endParaRPr lang="en-US" dirty="0"/>
          </a:p>
        </p:txBody>
      </p:sp>
    </p:spTree>
    <p:extLst>
      <p:ext uri="{BB962C8B-B14F-4D97-AF65-F5344CB8AC3E}">
        <p14:creationId xmlns:p14="http://schemas.microsoft.com/office/powerpoint/2010/main" xmlns="" val="1271399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Dry Land</a:t>
            </a:r>
            <a:endParaRPr lang="en-US" dirty="0"/>
          </a:p>
        </p:txBody>
      </p:sp>
      <p:sp>
        <p:nvSpPr>
          <p:cNvPr id="3" name="Content Placeholder 2"/>
          <p:cNvSpPr>
            <a:spLocks noGrp="1"/>
          </p:cNvSpPr>
          <p:nvPr>
            <p:ph idx="1"/>
          </p:nvPr>
        </p:nvSpPr>
        <p:spPr/>
        <p:txBody>
          <a:bodyPr/>
          <a:lstStyle/>
          <a:p>
            <a:r>
              <a:rPr lang="en-US" dirty="0" smtClean="0"/>
              <a:t>2-3 weeks, shooting 4-5 x per week</a:t>
            </a:r>
          </a:p>
          <a:p>
            <a:r>
              <a:rPr lang="en-US" dirty="0" smtClean="0"/>
              <a:t>Biathlon specific testing, roller ski races or TT</a:t>
            </a:r>
          </a:p>
          <a:p>
            <a:r>
              <a:rPr lang="en-US" dirty="0" smtClean="0"/>
              <a:t>Opportunity to rehearse acquired skills, test your taper </a:t>
            </a:r>
          </a:p>
          <a:p>
            <a:r>
              <a:rPr lang="en-US" dirty="0" smtClean="0"/>
              <a:t>First real picture of actual biathlon performance</a:t>
            </a:r>
            <a:endParaRPr lang="en-US" dirty="0"/>
          </a:p>
          <a:p>
            <a:r>
              <a:rPr lang="en-US" dirty="0" smtClean="0"/>
              <a:t>Dry firing 3-4 per week 10 minutes (trigger technique + set-up speed)</a:t>
            </a:r>
            <a:endParaRPr lang="en-US" dirty="0"/>
          </a:p>
        </p:txBody>
      </p:sp>
    </p:spTree>
    <p:extLst>
      <p:ext uri="{BB962C8B-B14F-4D97-AF65-F5344CB8AC3E}">
        <p14:creationId xmlns:p14="http://schemas.microsoft.com/office/powerpoint/2010/main" xmlns="" val="44448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Who?</a:t>
            </a:r>
            <a:endParaRPr lang="en-US" dirty="0"/>
          </a:p>
        </p:txBody>
      </p:sp>
      <p:sp>
        <p:nvSpPr>
          <p:cNvPr id="3" name="Content Placeholder 2"/>
          <p:cNvSpPr>
            <a:spLocks noGrp="1"/>
          </p:cNvSpPr>
          <p:nvPr>
            <p:ph idx="1"/>
          </p:nvPr>
        </p:nvSpPr>
        <p:spPr/>
        <p:txBody>
          <a:bodyPr/>
          <a:lstStyle/>
          <a:p>
            <a:pPr marL="0" indent="0" algn="ctr">
              <a:buNone/>
            </a:pPr>
            <a:r>
              <a:rPr lang="en-US" b="1" dirty="0" err="1" smtClean="0"/>
              <a:t>Petr</a:t>
            </a:r>
            <a:r>
              <a:rPr lang="en-US" b="1" dirty="0" smtClean="0"/>
              <a:t> </a:t>
            </a:r>
            <a:r>
              <a:rPr lang="en-US" b="1" dirty="0" err="1" smtClean="0"/>
              <a:t>Zidek</a:t>
            </a:r>
            <a:endParaRPr lang="en-US" b="1" dirty="0" smtClean="0"/>
          </a:p>
          <a:p>
            <a:r>
              <a:rPr lang="en-US" dirty="0" smtClean="0"/>
              <a:t>Trail Grooming experience</a:t>
            </a:r>
          </a:p>
          <a:p>
            <a:r>
              <a:rPr lang="en-US" dirty="0" smtClean="0"/>
              <a:t>Both kids into Canadian Junior National level</a:t>
            </a:r>
          </a:p>
          <a:p>
            <a:r>
              <a:rPr lang="en-US" dirty="0" smtClean="0"/>
              <a:t>Rifle marksmanship</a:t>
            </a:r>
          </a:p>
          <a:p>
            <a:r>
              <a:rPr lang="en-US" dirty="0" smtClean="0"/>
              <a:t>Rifle technician / custom stock builder</a:t>
            </a:r>
          </a:p>
          <a:p>
            <a:endParaRPr lang="en-US" dirty="0" smtClean="0"/>
          </a:p>
          <a:p>
            <a:endParaRPr lang="en-US" dirty="0" smtClean="0"/>
          </a:p>
          <a:p>
            <a:endParaRPr lang="en-US" dirty="0"/>
          </a:p>
        </p:txBody>
      </p:sp>
    </p:spTree>
    <p:extLst>
      <p:ext uri="{BB962C8B-B14F-4D97-AF65-F5344CB8AC3E}">
        <p14:creationId xmlns:p14="http://schemas.microsoft.com/office/powerpoint/2010/main" xmlns="" val="4132325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Preparatory 2</a:t>
            </a:r>
            <a:endParaRPr lang="en-US" dirty="0"/>
          </a:p>
        </p:txBody>
      </p:sp>
      <p:sp>
        <p:nvSpPr>
          <p:cNvPr id="3" name="Content Placeholder 2"/>
          <p:cNvSpPr>
            <a:spLocks noGrp="1"/>
          </p:cNvSpPr>
          <p:nvPr>
            <p:ph idx="1"/>
          </p:nvPr>
        </p:nvSpPr>
        <p:spPr/>
        <p:txBody>
          <a:bodyPr/>
          <a:lstStyle/>
          <a:p>
            <a:r>
              <a:rPr lang="en-US" dirty="0" smtClean="0"/>
              <a:t>7-8 weeks, 4-5 x per week</a:t>
            </a:r>
          </a:p>
          <a:p>
            <a:r>
              <a:rPr lang="en-US" dirty="0" smtClean="0"/>
              <a:t>Last opportunity to work on technique / precision</a:t>
            </a:r>
          </a:p>
          <a:p>
            <a:r>
              <a:rPr lang="en-US" dirty="0" smtClean="0"/>
              <a:t>No more major changes since early October</a:t>
            </a:r>
          </a:p>
          <a:p>
            <a:r>
              <a:rPr lang="en-US" dirty="0" smtClean="0"/>
              <a:t>Dry land + on-snow training</a:t>
            </a:r>
          </a:p>
          <a:p>
            <a:r>
              <a:rPr lang="en-US" dirty="0" smtClean="0"/>
              <a:t>Mostly biathlon-specific drills</a:t>
            </a:r>
          </a:p>
          <a:p>
            <a:r>
              <a:rPr lang="en-US" dirty="0" smtClean="0"/>
              <a:t>Dry firing 4x 20 min </a:t>
            </a:r>
            <a:endParaRPr lang="en-US" dirty="0"/>
          </a:p>
          <a:p>
            <a:endParaRPr lang="en-US" dirty="0" smtClean="0"/>
          </a:p>
          <a:p>
            <a:endParaRPr lang="en-US" dirty="0"/>
          </a:p>
        </p:txBody>
      </p:sp>
    </p:spTree>
    <p:extLst>
      <p:ext uri="{BB962C8B-B14F-4D97-AF65-F5344CB8AC3E}">
        <p14:creationId xmlns:p14="http://schemas.microsoft.com/office/powerpoint/2010/main" xmlns="" val="492072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Period 1</a:t>
            </a:r>
            <a:endParaRPr lang="en-US" dirty="0"/>
          </a:p>
        </p:txBody>
      </p:sp>
      <p:sp>
        <p:nvSpPr>
          <p:cNvPr id="3" name="Content Placeholder 2"/>
          <p:cNvSpPr>
            <a:spLocks noGrp="1"/>
          </p:cNvSpPr>
          <p:nvPr>
            <p:ph idx="1"/>
          </p:nvPr>
        </p:nvSpPr>
        <p:spPr/>
        <p:txBody>
          <a:bodyPr/>
          <a:lstStyle/>
          <a:p>
            <a:r>
              <a:rPr lang="en-US" dirty="0" smtClean="0"/>
              <a:t>4-5 x per week, based on competition schedule</a:t>
            </a:r>
          </a:p>
          <a:p>
            <a:r>
              <a:rPr lang="en-US" dirty="0" smtClean="0"/>
              <a:t>Selection trials, low key races </a:t>
            </a:r>
          </a:p>
          <a:p>
            <a:r>
              <a:rPr lang="en-US" dirty="0" smtClean="0"/>
              <a:t>Automation of all processes</a:t>
            </a:r>
          </a:p>
          <a:p>
            <a:r>
              <a:rPr lang="en-US" dirty="0" smtClean="0"/>
              <a:t>Dry firing as needed (4 x 10 min), also 2 </a:t>
            </a:r>
            <a:r>
              <a:rPr lang="en-US" dirty="0" err="1" smtClean="0"/>
              <a:t>hrs</a:t>
            </a:r>
            <a:r>
              <a:rPr lang="en-US" dirty="0" smtClean="0"/>
              <a:t> before the race to fire the neuromuscular coordination!</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xmlns="" val="566955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Period 2</a:t>
            </a:r>
            <a:endParaRPr lang="en-US" dirty="0"/>
          </a:p>
        </p:txBody>
      </p:sp>
      <p:sp>
        <p:nvSpPr>
          <p:cNvPr id="3" name="Content Placeholder 2"/>
          <p:cNvSpPr>
            <a:spLocks noGrp="1"/>
          </p:cNvSpPr>
          <p:nvPr>
            <p:ph idx="1"/>
          </p:nvPr>
        </p:nvSpPr>
        <p:spPr/>
        <p:txBody>
          <a:bodyPr/>
          <a:lstStyle/>
          <a:p>
            <a:r>
              <a:rPr lang="en-US" dirty="0" smtClean="0"/>
              <a:t>4-6 x per week, based on the competition schedule</a:t>
            </a:r>
          </a:p>
          <a:p>
            <a:r>
              <a:rPr lang="en-US" dirty="0" smtClean="0"/>
              <a:t>Low volume (usually 50-70 rounds per session)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xmlns="" val="1920848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Period</a:t>
            </a:r>
            <a:endParaRPr lang="en-US" dirty="0"/>
          </a:p>
        </p:txBody>
      </p:sp>
      <p:sp>
        <p:nvSpPr>
          <p:cNvPr id="3" name="Content Placeholder 2"/>
          <p:cNvSpPr>
            <a:spLocks noGrp="1"/>
          </p:cNvSpPr>
          <p:nvPr>
            <p:ph idx="1"/>
          </p:nvPr>
        </p:nvSpPr>
        <p:spPr/>
        <p:txBody>
          <a:bodyPr/>
          <a:lstStyle/>
          <a:p>
            <a:r>
              <a:rPr lang="en-US" dirty="0" smtClean="0"/>
              <a:t>Do not shoot for at least 4 weeks! </a:t>
            </a:r>
          </a:p>
          <a:p>
            <a:r>
              <a:rPr lang="en-US" dirty="0" smtClean="0"/>
              <a:t>Clean the rifle and do a mechanical check-up.</a:t>
            </a:r>
            <a:endParaRPr lang="en-US" dirty="0"/>
          </a:p>
        </p:txBody>
      </p:sp>
    </p:spTree>
    <p:extLst>
      <p:ext uri="{BB962C8B-B14F-4D97-AF65-F5344CB8AC3E}">
        <p14:creationId xmlns:p14="http://schemas.microsoft.com/office/powerpoint/2010/main" xmlns="" val="1370222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form </a:t>
            </a:r>
            <a:br>
              <a:rPr lang="en-US" dirty="0" smtClean="0"/>
            </a:br>
            <a:r>
              <a:rPr lang="en-US" dirty="0" smtClean="0"/>
              <a:t>shooting periodization</a:t>
            </a:r>
            <a:endParaRPr lang="en-US" dirty="0"/>
          </a:p>
        </p:txBody>
      </p:sp>
      <p:sp>
        <p:nvSpPr>
          <p:cNvPr id="3" name="Content Placeholder 2"/>
          <p:cNvSpPr>
            <a:spLocks noGrp="1"/>
          </p:cNvSpPr>
          <p:nvPr>
            <p:ph idx="1"/>
          </p:nvPr>
        </p:nvSpPr>
        <p:spPr/>
        <p:txBody>
          <a:bodyPr>
            <a:normAutofit lnSpcReduction="10000"/>
          </a:bodyPr>
          <a:lstStyle/>
          <a:p>
            <a:r>
              <a:rPr lang="en-US" dirty="0" smtClean="0"/>
              <a:t>September – 4 weeks General Preparatory</a:t>
            </a:r>
          </a:p>
          <a:p>
            <a:r>
              <a:rPr lang="en-US" dirty="0" smtClean="0"/>
              <a:t>October – 4 weeks Specific Preparatory 1 (dry land, skill stabilization) </a:t>
            </a:r>
          </a:p>
          <a:p>
            <a:r>
              <a:rPr lang="en-US" dirty="0" smtClean="0"/>
              <a:t>November – 4 weeks Specific Prep. 2  (dry / on snow, biathlon specific – speed, time trials)</a:t>
            </a:r>
          </a:p>
          <a:p>
            <a:r>
              <a:rPr lang="en-US" dirty="0" smtClean="0"/>
              <a:t>December / January – 9 weeks Competitive 1 (Selections, low-key races)</a:t>
            </a:r>
          </a:p>
          <a:p>
            <a:r>
              <a:rPr lang="en-US" dirty="0" smtClean="0"/>
              <a:t>February/ March – 8 weeks Competitive 2 (Nationals)</a:t>
            </a:r>
            <a:endParaRPr lang="en-US" dirty="0"/>
          </a:p>
          <a:p>
            <a:endParaRPr lang="en-US" dirty="0"/>
          </a:p>
        </p:txBody>
      </p:sp>
    </p:spTree>
    <p:extLst>
      <p:ext uri="{BB962C8B-B14F-4D97-AF65-F5344CB8AC3E}">
        <p14:creationId xmlns:p14="http://schemas.microsoft.com/office/powerpoint/2010/main" xmlns="" val="1817142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about shooting</a:t>
            </a:r>
            <a:endParaRPr lang="en-US" dirty="0"/>
          </a:p>
        </p:txBody>
      </p:sp>
      <p:sp>
        <p:nvSpPr>
          <p:cNvPr id="3" name="Content Placeholder 2"/>
          <p:cNvSpPr>
            <a:spLocks noGrp="1"/>
          </p:cNvSpPr>
          <p:nvPr>
            <p:ph idx="1"/>
          </p:nvPr>
        </p:nvSpPr>
        <p:spPr/>
        <p:txBody>
          <a:bodyPr/>
          <a:lstStyle/>
          <a:p>
            <a:r>
              <a:rPr lang="en-US" dirty="0" smtClean="0"/>
              <a:t>Typical errors</a:t>
            </a:r>
          </a:p>
          <a:p>
            <a:r>
              <a:rPr lang="en-US" dirty="0" smtClean="0"/>
              <a:t>Typical misses (1-7-10)</a:t>
            </a:r>
          </a:p>
          <a:p>
            <a:r>
              <a:rPr lang="en-US" dirty="0" err="1" smtClean="0"/>
              <a:t>Vostok</a:t>
            </a:r>
            <a:r>
              <a:rPr lang="en-US" dirty="0" smtClean="0"/>
              <a:t> vs. </a:t>
            </a:r>
            <a:r>
              <a:rPr lang="en-US" dirty="0" err="1" smtClean="0"/>
              <a:t>Anchutz</a:t>
            </a:r>
            <a:endParaRPr lang="en-US" dirty="0" smtClean="0"/>
          </a:p>
          <a:p>
            <a:r>
              <a:rPr lang="en-US" dirty="0" smtClean="0"/>
              <a:t>Air rifles</a:t>
            </a:r>
          </a:p>
          <a:p>
            <a:r>
              <a:rPr lang="en-US" dirty="0" smtClean="0"/>
              <a:t>Various positions</a:t>
            </a:r>
          </a:p>
          <a:p>
            <a:r>
              <a:rPr lang="en-US" dirty="0" smtClean="0"/>
              <a:t>Precision shooting standards</a:t>
            </a:r>
          </a:p>
          <a:p>
            <a:r>
              <a:rPr lang="en-US" dirty="0" smtClean="0"/>
              <a:t>Latest competition trends</a:t>
            </a:r>
          </a:p>
          <a:p>
            <a:endParaRPr lang="en-US" dirty="0" smtClean="0"/>
          </a:p>
          <a:p>
            <a:endParaRPr lang="en-US" dirty="0" smtClean="0"/>
          </a:p>
          <a:p>
            <a:endParaRPr lang="en-US" dirty="0"/>
          </a:p>
        </p:txBody>
      </p:sp>
    </p:spTree>
    <p:extLst>
      <p:ext uri="{BB962C8B-B14F-4D97-AF65-F5344CB8AC3E}">
        <p14:creationId xmlns:p14="http://schemas.microsoft.com/office/powerpoint/2010/main" xmlns="" val="4232790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periodization</a:t>
            </a:r>
            <a:endParaRPr lang="en-US" dirty="0"/>
          </a:p>
        </p:txBody>
      </p:sp>
      <p:pic>
        <p:nvPicPr>
          <p:cNvPr id="4" name="Content Placeholder 3" descr="Scott WC3.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9495" b="9495"/>
          <a:stretch>
            <a:fillRect/>
          </a:stretch>
        </p:blipFill>
        <p:spPr/>
      </p:pic>
    </p:spTree>
    <p:extLst>
      <p:ext uri="{BB962C8B-B14F-4D97-AF65-F5344CB8AC3E}">
        <p14:creationId xmlns:p14="http://schemas.microsoft.com/office/powerpoint/2010/main" xmlns="" val="1931924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Time Table</a:t>
            </a:r>
            <a:endParaRPr lang="en-US" dirty="0"/>
          </a:p>
        </p:txBody>
      </p:sp>
      <p:pic>
        <p:nvPicPr>
          <p:cNvPr id="4" name="Content Placeholder 3" descr="Planner 2012-13.pdf"/>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21539" r="-21539"/>
          <a:stretch>
            <a:fillRect/>
          </a:stretch>
        </p:blipFill>
        <p:spPr>
          <a:xfrm>
            <a:off x="-799604" y="1600200"/>
            <a:ext cx="10524199" cy="5441277"/>
          </a:xfrm>
        </p:spPr>
      </p:pic>
    </p:spTree>
    <p:extLst>
      <p:ext uri="{BB962C8B-B14F-4D97-AF65-F5344CB8AC3E}">
        <p14:creationId xmlns:p14="http://schemas.microsoft.com/office/powerpoint/2010/main" xmlns="" val="3131479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Yearly planning instrument</a:t>
            </a:r>
            <a:endParaRPr lang="en-US" dirty="0"/>
          </a:p>
        </p:txBody>
      </p:sp>
      <p:pic>
        <p:nvPicPr>
          <p:cNvPr id="4" name="Content Placeholder 3" descr="IBU YTP 2012-13.pdf"/>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21539" r="-21539"/>
          <a:stretch>
            <a:fillRect/>
          </a:stretch>
        </p:blipFill>
        <p:spPr>
          <a:xfrm>
            <a:off x="-810380" y="1600201"/>
            <a:ext cx="11350856" cy="5395958"/>
          </a:xfrm>
        </p:spPr>
      </p:pic>
    </p:spTree>
    <p:extLst>
      <p:ext uri="{BB962C8B-B14F-4D97-AF65-F5344CB8AC3E}">
        <p14:creationId xmlns:p14="http://schemas.microsoft.com/office/powerpoint/2010/main" xmlns="" val="1304508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Periodization rules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Decide about season’s peak and other important races, than work backwards</a:t>
            </a:r>
          </a:p>
          <a:p>
            <a:r>
              <a:rPr lang="en-US" dirty="0" smtClean="0"/>
              <a:t>Avoid consecutive flat weeks (same hours, same workouts), try to always change the volume or intensity</a:t>
            </a:r>
          </a:p>
          <a:p>
            <a:r>
              <a:rPr lang="en-US" dirty="0" smtClean="0"/>
              <a:t>Regular resting periods</a:t>
            </a:r>
          </a:p>
          <a:p>
            <a:r>
              <a:rPr lang="en-US" dirty="0" smtClean="0"/>
              <a:t>Train hard, but remember good recovery!</a:t>
            </a:r>
          </a:p>
          <a:p>
            <a:r>
              <a:rPr lang="en-US" dirty="0" smtClean="0"/>
              <a:t>Health is # 1 </a:t>
            </a:r>
          </a:p>
          <a:p>
            <a:r>
              <a:rPr lang="en-US" dirty="0" smtClean="0"/>
              <a:t>Who is feeling too good in summer, usually doesn’t race well before January</a:t>
            </a:r>
          </a:p>
          <a:p>
            <a:endParaRPr lang="en-US" dirty="0"/>
          </a:p>
        </p:txBody>
      </p:sp>
    </p:spTree>
    <p:extLst>
      <p:ext uri="{BB962C8B-B14F-4D97-AF65-F5344CB8AC3E}">
        <p14:creationId xmlns:p14="http://schemas.microsoft.com/office/powerpoint/2010/main" xmlns="" val="5112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Who?</a:t>
            </a:r>
            <a:endParaRPr lang="en-US" dirty="0"/>
          </a:p>
        </p:txBody>
      </p:sp>
      <p:sp>
        <p:nvSpPr>
          <p:cNvPr id="3" name="Content Placeholder 2"/>
          <p:cNvSpPr>
            <a:spLocks noGrp="1"/>
          </p:cNvSpPr>
          <p:nvPr>
            <p:ph idx="1"/>
          </p:nvPr>
        </p:nvSpPr>
        <p:spPr/>
        <p:txBody>
          <a:bodyPr numCol="2"/>
          <a:lstStyle/>
          <a:p>
            <a:r>
              <a:rPr lang="en-US" dirty="0" smtClean="0"/>
              <a:t>Rick</a:t>
            </a:r>
          </a:p>
          <a:p>
            <a:r>
              <a:rPr lang="en-US" dirty="0" smtClean="0"/>
              <a:t>Michael</a:t>
            </a:r>
          </a:p>
          <a:p>
            <a:r>
              <a:rPr lang="en-US" dirty="0" smtClean="0"/>
              <a:t>Greg</a:t>
            </a:r>
          </a:p>
          <a:p>
            <a:r>
              <a:rPr lang="en-US" dirty="0" err="1" smtClean="0"/>
              <a:t>Airat</a:t>
            </a:r>
            <a:endParaRPr lang="en-US" dirty="0" smtClean="0"/>
          </a:p>
          <a:p>
            <a:r>
              <a:rPr lang="en-US" dirty="0" err="1" smtClean="0"/>
              <a:t>Iari</a:t>
            </a:r>
            <a:endParaRPr lang="en-US" dirty="0" smtClean="0"/>
          </a:p>
          <a:p>
            <a:r>
              <a:rPr lang="en-US" dirty="0" smtClean="0"/>
              <a:t>Sam</a:t>
            </a:r>
          </a:p>
          <a:p>
            <a:r>
              <a:rPr lang="en-US" dirty="0" smtClean="0"/>
              <a:t>Jennifer</a:t>
            </a:r>
          </a:p>
          <a:p>
            <a:r>
              <a:rPr lang="en-US" dirty="0" smtClean="0"/>
              <a:t>Bryan</a:t>
            </a:r>
          </a:p>
          <a:p>
            <a:r>
              <a:rPr lang="en-US" dirty="0" smtClean="0"/>
              <a:t>Mark</a:t>
            </a:r>
          </a:p>
          <a:p>
            <a:r>
              <a:rPr lang="en-US" dirty="0" smtClean="0"/>
              <a:t>Lori</a:t>
            </a:r>
          </a:p>
          <a:p>
            <a:r>
              <a:rPr lang="en-US" dirty="0" smtClean="0"/>
              <a:t>Davis</a:t>
            </a:r>
          </a:p>
          <a:p>
            <a:r>
              <a:rPr lang="en-US" dirty="0" smtClean="0"/>
              <a:t>Ray</a:t>
            </a:r>
          </a:p>
          <a:p>
            <a:r>
              <a:rPr lang="en-US" dirty="0" smtClean="0"/>
              <a:t>Julia</a:t>
            </a:r>
          </a:p>
          <a:p>
            <a:r>
              <a:rPr lang="en-US" dirty="0" smtClean="0"/>
              <a:t>Alan</a:t>
            </a:r>
            <a:endParaRPr lang="en-US" dirty="0"/>
          </a:p>
        </p:txBody>
      </p:sp>
    </p:spTree>
    <p:extLst>
      <p:ext uri="{BB962C8B-B14F-4D97-AF65-F5344CB8AC3E}">
        <p14:creationId xmlns:p14="http://schemas.microsoft.com/office/powerpoint/2010/main" xmlns="" val="3676331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Time Periodization</a:t>
            </a:r>
            <a:endParaRPr lang="en-US" dirty="0"/>
          </a:p>
        </p:txBody>
      </p:sp>
      <p:sp>
        <p:nvSpPr>
          <p:cNvPr id="3" name="Content Placeholder 2"/>
          <p:cNvSpPr>
            <a:spLocks noGrp="1"/>
          </p:cNvSpPr>
          <p:nvPr>
            <p:ph idx="1"/>
          </p:nvPr>
        </p:nvSpPr>
        <p:spPr/>
        <p:txBody>
          <a:bodyPr/>
          <a:lstStyle/>
          <a:p>
            <a:r>
              <a:rPr lang="en-US" dirty="0" smtClean="0"/>
              <a:t>General Preparatory (8-9 weeks)</a:t>
            </a:r>
          </a:p>
          <a:p>
            <a:r>
              <a:rPr lang="en-US" dirty="0" smtClean="0"/>
              <a:t>Specific 1 (8-9 weeks)</a:t>
            </a:r>
          </a:p>
          <a:p>
            <a:r>
              <a:rPr lang="en-US" dirty="0" smtClean="0"/>
              <a:t>Competitive DL (2-3 weeks)</a:t>
            </a:r>
          </a:p>
          <a:p>
            <a:r>
              <a:rPr lang="en-US" dirty="0" smtClean="0"/>
              <a:t>Specific 2 (6-7 weeks)</a:t>
            </a:r>
          </a:p>
          <a:p>
            <a:r>
              <a:rPr lang="en-US" dirty="0" smtClean="0"/>
              <a:t>Competitive 1 (10-11 weeks)</a:t>
            </a:r>
          </a:p>
          <a:p>
            <a:r>
              <a:rPr lang="en-US" dirty="0" smtClean="0"/>
              <a:t>Competitive 2 (8-9 weeks)</a:t>
            </a:r>
          </a:p>
          <a:p>
            <a:r>
              <a:rPr lang="en-US" dirty="0" smtClean="0"/>
              <a:t>Transition (4-6 weeks)</a:t>
            </a:r>
          </a:p>
          <a:p>
            <a:endParaRPr lang="en-US" dirty="0"/>
          </a:p>
        </p:txBody>
      </p:sp>
    </p:spTree>
    <p:extLst>
      <p:ext uri="{BB962C8B-B14F-4D97-AF65-F5344CB8AC3E}">
        <p14:creationId xmlns:p14="http://schemas.microsoft.com/office/powerpoint/2010/main" xmlns="" val="158745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Allow athletes to excel at school</a:t>
            </a:r>
          </a:p>
          <a:p>
            <a:r>
              <a:rPr lang="en-US" dirty="0" smtClean="0"/>
              <a:t>Set up priorities / time lines</a:t>
            </a:r>
          </a:p>
          <a:p>
            <a:r>
              <a:rPr lang="en-US" dirty="0" smtClean="0"/>
              <a:t>Health is the Number 1 issue</a:t>
            </a:r>
          </a:p>
          <a:p>
            <a:r>
              <a:rPr lang="en-US" dirty="0" smtClean="0"/>
              <a:t>Keep positive attitude</a:t>
            </a:r>
          </a:p>
          <a:p>
            <a:r>
              <a:rPr lang="en-US" dirty="0" smtClean="0"/>
              <a:t>Athletes need positive motivation from success (!)</a:t>
            </a:r>
          </a:p>
          <a:p>
            <a:r>
              <a:rPr lang="en-US" dirty="0" smtClean="0"/>
              <a:t>Develop the whole person (Physical + mental development)</a:t>
            </a:r>
          </a:p>
          <a:p>
            <a:r>
              <a:rPr lang="en-US" dirty="0" smtClean="0"/>
              <a:t>Do not specialize too early (some </a:t>
            </a:r>
            <a:r>
              <a:rPr lang="en-US" dirty="0" err="1" smtClean="0"/>
              <a:t>Phys-ed</a:t>
            </a:r>
            <a:r>
              <a:rPr lang="en-US" dirty="0" smtClean="0"/>
              <a:t> programs are not reliable for teaching good motoric skills)</a:t>
            </a:r>
            <a:endParaRPr lang="en-US" dirty="0"/>
          </a:p>
        </p:txBody>
      </p:sp>
    </p:spTree>
    <p:extLst>
      <p:ext uri="{BB962C8B-B14F-4D97-AF65-F5344CB8AC3E}">
        <p14:creationId xmlns:p14="http://schemas.microsoft.com/office/powerpoint/2010/main" xmlns="" val="1470220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vs. Non-Specific training</a:t>
            </a:r>
            <a:endParaRPr lang="en-US" dirty="0"/>
          </a:p>
        </p:txBody>
      </p:sp>
      <p:sp>
        <p:nvSpPr>
          <p:cNvPr id="3" name="Content Placeholder 2"/>
          <p:cNvSpPr>
            <a:spLocks noGrp="1"/>
          </p:cNvSpPr>
          <p:nvPr>
            <p:ph idx="1"/>
          </p:nvPr>
        </p:nvSpPr>
        <p:spPr/>
        <p:txBody>
          <a:bodyPr/>
          <a:lstStyle/>
          <a:p>
            <a:r>
              <a:rPr lang="en-US" dirty="0" smtClean="0"/>
              <a:t>People are born to walk, they need a break from skiing</a:t>
            </a:r>
          </a:p>
          <a:p>
            <a:r>
              <a:rPr lang="en-US" dirty="0" smtClean="0"/>
              <a:t>Controlled sun exposure is important for human body, constant winter is not the best</a:t>
            </a:r>
          </a:p>
          <a:p>
            <a:r>
              <a:rPr lang="en-US" dirty="0" smtClean="0"/>
              <a:t>All the top teams in the world are building general endurance and strength with non-specific activities</a:t>
            </a:r>
          </a:p>
          <a:p>
            <a:r>
              <a:rPr lang="en-US" dirty="0" smtClean="0"/>
              <a:t>Work your inner muscles first (core stability), before you put on your “beach” muscles </a:t>
            </a:r>
          </a:p>
          <a:p>
            <a:endParaRPr lang="en-US" dirty="0"/>
          </a:p>
        </p:txBody>
      </p:sp>
    </p:spTree>
    <p:extLst>
      <p:ext uri="{BB962C8B-B14F-4D97-AF65-F5344CB8AC3E}">
        <p14:creationId xmlns:p14="http://schemas.microsoft.com/office/powerpoint/2010/main" xmlns="" val="594710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Compensating</a:t>
            </a:r>
            <a:endParaRPr lang="en-US" dirty="0"/>
          </a:p>
        </p:txBody>
      </p:sp>
      <p:sp>
        <p:nvSpPr>
          <p:cNvPr id="3" name="Content Placeholder 2"/>
          <p:cNvSpPr>
            <a:spLocks noGrp="1"/>
          </p:cNvSpPr>
          <p:nvPr>
            <p:ph idx="1"/>
          </p:nvPr>
        </p:nvSpPr>
        <p:spPr/>
        <p:txBody>
          <a:bodyPr/>
          <a:lstStyle/>
          <a:p>
            <a:r>
              <a:rPr lang="en-US" dirty="0" smtClean="0"/>
              <a:t>Many athletes are used to compensate for their weaknesses, rather than trying to improve them</a:t>
            </a:r>
          </a:p>
          <a:p>
            <a:r>
              <a:rPr lang="en-US" dirty="0" smtClean="0"/>
              <a:t>Many athletes develop over-use injuries in the Youth / Junior age, when they want to become serious athletes and they will increase their training volume. They didn’t build proper fitness base in younger age, usually because they were more talented and didn’t need to work hard.</a:t>
            </a:r>
          </a:p>
          <a:p>
            <a:r>
              <a:rPr lang="en-US" dirty="0" smtClean="0"/>
              <a:t>Poor shots are compensating with fast skiing, while good shots can hide poor skiing performance.</a:t>
            </a:r>
            <a:endParaRPr lang="en-US" dirty="0"/>
          </a:p>
        </p:txBody>
      </p:sp>
    </p:spTree>
    <p:extLst>
      <p:ext uri="{BB962C8B-B14F-4D97-AF65-F5344CB8AC3E}">
        <p14:creationId xmlns:p14="http://schemas.microsoft.com/office/powerpoint/2010/main" xmlns="" val="98377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them clear goals</a:t>
            </a:r>
            <a:endParaRPr lang="en-US" dirty="0"/>
          </a:p>
        </p:txBody>
      </p:sp>
      <p:pic>
        <p:nvPicPr>
          <p:cNvPr id="4" name="Content Placeholder 3" descr="Road map to success Sheet1.pdf"/>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21539" r="-21539"/>
          <a:stretch>
            <a:fillRect/>
          </a:stretch>
        </p:blipFill>
        <p:spPr>
          <a:xfrm>
            <a:off x="-174696" y="1235694"/>
            <a:ext cx="9965435" cy="5382043"/>
          </a:xfrm>
        </p:spPr>
      </p:pic>
    </p:spTree>
    <p:extLst>
      <p:ext uri="{BB962C8B-B14F-4D97-AF65-F5344CB8AC3E}">
        <p14:creationId xmlns:p14="http://schemas.microsoft.com/office/powerpoint/2010/main" xmlns="" val="903705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b="1" dirty="0" smtClean="0"/>
              <a:t>Athletes should enjoy the journey, </a:t>
            </a:r>
          </a:p>
          <a:p>
            <a:pPr marL="0" indent="0" algn="ctr">
              <a:buNone/>
            </a:pPr>
            <a:r>
              <a:rPr lang="en-US" sz="3600" b="1" dirty="0" smtClean="0"/>
              <a:t>not just the destination!</a:t>
            </a:r>
            <a:endParaRPr lang="en-US" sz="3600" b="1" dirty="0"/>
          </a:p>
        </p:txBody>
      </p:sp>
      <p:pic>
        <p:nvPicPr>
          <p:cNvPr id="4" name="Picture 3" descr="Zina 01-03.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0851" y="3382827"/>
            <a:ext cx="4003188" cy="3002391"/>
          </a:xfrm>
          <a:prstGeom prst="rect">
            <a:avLst/>
          </a:prstGeom>
        </p:spPr>
      </p:pic>
      <p:pic>
        <p:nvPicPr>
          <p:cNvPr id="5" name="Picture 4" descr="Zina OStersund 06.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8089" y="3382827"/>
            <a:ext cx="3024647" cy="3024647"/>
          </a:xfrm>
          <a:prstGeom prst="rect">
            <a:avLst/>
          </a:prstGeom>
        </p:spPr>
      </p:pic>
    </p:spTree>
    <p:extLst>
      <p:ext uri="{BB962C8B-B14F-4D97-AF65-F5344CB8AC3E}">
        <p14:creationId xmlns:p14="http://schemas.microsoft.com/office/powerpoint/2010/main" xmlns="" val="1875960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Athletes performance </a:t>
            </a:r>
            <a:br>
              <a:rPr lang="en-US" dirty="0" smtClean="0"/>
            </a:br>
            <a:r>
              <a:rPr lang="en-US" dirty="0" smtClean="0"/>
              <a:t>– your coaching record</a:t>
            </a:r>
            <a:endParaRPr lang="en-US" dirty="0"/>
          </a:p>
        </p:txBody>
      </p:sp>
      <p:sp>
        <p:nvSpPr>
          <p:cNvPr id="3" name="Content Placeholder 2"/>
          <p:cNvSpPr>
            <a:spLocks noGrp="1"/>
          </p:cNvSpPr>
          <p:nvPr>
            <p:ph idx="1"/>
          </p:nvPr>
        </p:nvSpPr>
        <p:spPr/>
        <p:txBody>
          <a:bodyPr/>
          <a:lstStyle/>
          <a:p>
            <a:r>
              <a:rPr lang="en-US" dirty="0" smtClean="0"/>
              <a:t>Meghan Armstrong</a:t>
            </a:r>
          </a:p>
          <a:p>
            <a:r>
              <a:rPr lang="en-US" dirty="0" smtClean="0"/>
              <a:t>David and Andrew </a:t>
            </a:r>
            <a:r>
              <a:rPr lang="en-US" dirty="0" err="1" smtClean="0"/>
              <a:t>Leoni</a:t>
            </a:r>
            <a:endParaRPr lang="en-US" dirty="0" smtClean="0"/>
          </a:p>
          <a:p>
            <a:r>
              <a:rPr lang="en-US" dirty="0" smtClean="0"/>
              <a:t>Robin Clegg</a:t>
            </a:r>
          </a:p>
          <a:p>
            <a:r>
              <a:rPr lang="en-US" dirty="0" smtClean="0"/>
              <a:t>Scott </a:t>
            </a:r>
            <a:r>
              <a:rPr lang="en-US" dirty="0" err="1" smtClean="0"/>
              <a:t>Perras</a:t>
            </a:r>
            <a:endParaRPr lang="en-US" dirty="0" smtClean="0"/>
          </a:p>
          <a:p>
            <a:r>
              <a:rPr lang="en-US" dirty="0" err="1" smtClean="0"/>
              <a:t>Zina</a:t>
            </a:r>
            <a:r>
              <a:rPr lang="en-US" dirty="0" smtClean="0"/>
              <a:t> Kocher</a:t>
            </a:r>
          </a:p>
          <a:p>
            <a:r>
              <a:rPr lang="en-US" dirty="0" smtClean="0"/>
              <a:t>Julia Ransom</a:t>
            </a:r>
          </a:p>
          <a:p>
            <a:endParaRPr lang="en-US" dirty="0"/>
          </a:p>
        </p:txBody>
      </p:sp>
    </p:spTree>
    <p:extLst>
      <p:ext uri="{BB962C8B-B14F-4D97-AF65-F5344CB8AC3E}">
        <p14:creationId xmlns:p14="http://schemas.microsoft.com/office/powerpoint/2010/main" xmlns="" val="4260014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a:t>
            </a:r>
            <a:endParaRPr lang="en-US" dirty="0"/>
          </a:p>
        </p:txBody>
      </p:sp>
      <p:sp>
        <p:nvSpPr>
          <p:cNvPr id="5" name="Content Placeholder 4"/>
          <p:cNvSpPr>
            <a:spLocks noGrp="1"/>
          </p:cNvSpPr>
          <p:nvPr>
            <p:ph idx="1"/>
          </p:nvPr>
        </p:nvSpPr>
        <p:spPr/>
        <p:txBody>
          <a:bodyPr/>
          <a:lstStyle/>
          <a:p>
            <a:r>
              <a:rPr lang="en-US" dirty="0" smtClean="0"/>
              <a:t>Every coach needs to find his or her way of coaching</a:t>
            </a:r>
          </a:p>
          <a:p>
            <a:r>
              <a:rPr lang="en-US" dirty="0" smtClean="0"/>
              <a:t>It is important to stay up-to-date with your knowledge</a:t>
            </a:r>
          </a:p>
          <a:p>
            <a:r>
              <a:rPr lang="en-US" dirty="0" smtClean="0"/>
              <a:t>Stay focused on your goals – big picture</a:t>
            </a:r>
          </a:p>
          <a:p>
            <a:r>
              <a:rPr lang="en-US" dirty="0" smtClean="0"/>
              <a:t>Let your athletes to teach you a lesson</a:t>
            </a:r>
          </a:p>
          <a:p>
            <a:r>
              <a:rPr lang="en-US" dirty="0" smtClean="0"/>
              <a:t>Learn from others, but do not steer away from your course!</a:t>
            </a:r>
          </a:p>
          <a:p>
            <a:endParaRPr lang="en-US" dirty="0" smtClean="0"/>
          </a:p>
          <a:p>
            <a:endParaRPr lang="en-US" dirty="0"/>
          </a:p>
        </p:txBody>
      </p:sp>
    </p:spTree>
    <p:extLst>
      <p:ext uri="{BB962C8B-B14F-4D97-AF65-F5344CB8AC3E}">
        <p14:creationId xmlns:p14="http://schemas.microsoft.com/office/powerpoint/2010/main" xmlns="" val="359903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Shooting technique</a:t>
            </a:r>
            <a:endParaRPr lang="en-US" dirty="0"/>
          </a:p>
        </p:txBody>
      </p:sp>
      <p:sp>
        <p:nvSpPr>
          <p:cNvPr id="3" name="Content Placeholder 2"/>
          <p:cNvSpPr>
            <a:spLocks noGrp="1"/>
          </p:cNvSpPr>
          <p:nvPr>
            <p:ph idx="1"/>
          </p:nvPr>
        </p:nvSpPr>
        <p:spPr/>
        <p:txBody>
          <a:bodyPr>
            <a:normAutofit lnSpcReduction="10000"/>
          </a:bodyPr>
          <a:lstStyle/>
          <a:p>
            <a:r>
              <a:rPr lang="en-US" dirty="0" smtClean="0"/>
              <a:t>Importance of Prone versus Standing </a:t>
            </a:r>
          </a:p>
          <a:p>
            <a:r>
              <a:rPr lang="en-US" dirty="0" smtClean="0"/>
              <a:t>Great variety of positions and techniques </a:t>
            </a:r>
          </a:p>
          <a:p>
            <a:r>
              <a:rPr lang="en-US" dirty="0" smtClean="0"/>
              <a:t>Consistency is the key</a:t>
            </a:r>
          </a:p>
          <a:p>
            <a:r>
              <a:rPr lang="en-US" dirty="0" smtClean="0"/>
              <a:t>Try to find for everybody as natural position as possible</a:t>
            </a:r>
          </a:p>
          <a:p>
            <a:r>
              <a:rPr lang="en-US" dirty="0" smtClean="0"/>
              <a:t>Allow enough time to stabilize athlete’s shooting skills (avoid major changes close to season) </a:t>
            </a:r>
          </a:p>
          <a:p>
            <a:r>
              <a:rPr lang="en-US" dirty="0" smtClean="0"/>
              <a:t>Always adjust rifle to body and range, don’t try to adjust body to rifle!</a:t>
            </a:r>
          </a:p>
          <a:p>
            <a:pPr marL="0" indent="0">
              <a:buNone/>
            </a:pP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xmlns="" val="296496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Prone</a:t>
            </a:r>
            <a:endParaRPr lang="en-US" dirty="0"/>
          </a:p>
        </p:txBody>
      </p:sp>
      <p:sp>
        <p:nvSpPr>
          <p:cNvPr id="3" name="Content Placeholder 2"/>
          <p:cNvSpPr>
            <a:spLocks noGrp="1"/>
          </p:cNvSpPr>
          <p:nvPr>
            <p:ph idx="1"/>
          </p:nvPr>
        </p:nvSpPr>
        <p:spPr>
          <a:xfrm>
            <a:off x="996112" y="1624796"/>
            <a:ext cx="8042276" cy="4343400"/>
          </a:xfrm>
        </p:spPr>
        <p:txBody>
          <a:bodyPr/>
          <a:lstStyle/>
          <a:p>
            <a:r>
              <a:rPr lang="en-US" dirty="0" smtClean="0"/>
              <a:t>Easier (better rifle support, body stability)</a:t>
            </a:r>
          </a:p>
          <a:p>
            <a:r>
              <a:rPr lang="en-US" dirty="0" smtClean="0"/>
              <a:t>Basics for breathing, aiming, trigger work</a:t>
            </a:r>
          </a:p>
          <a:p>
            <a:endParaRPr lang="en-US" dirty="0" smtClean="0"/>
          </a:p>
          <a:p>
            <a:endParaRPr lang="en-US" dirty="0"/>
          </a:p>
        </p:txBody>
      </p:sp>
      <p:pic>
        <p:nvPicPr>
          <p:cNvPr id="5" name="Picture 4" descr="IMG00417.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99307" y="2957383"/>
            <a:ext cx="2553747" cy="3192184"/>
          </a:xfrm>
          <a:prstGeom prst="rect">
            <a:avLst/>
          </a:prstGeom>
        </p:spPr>
      </p:pic>
      <p:pic>
        <p:nvPicPr>
          <p:cNvPr id="6" name="Picture 5" descr="IMG00418.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03354" y="2989367"/>
            <a:ext cx="2528160" cy="3160200"/>
          </a:xfrm>
          <a:prstGeom prst="rect">
            <a:avLst/>
          </a:prstGeom>
        </p:spPr>
      </p:pic>
    </p:spTree>
    <p:extLst>
      <p:ext uri="{BB962C8B-B14F-4D97-AF65-F5344CB8AC3E}">
        <p14:creationId xmlns:p14="http://schemas.microsoft.com/office/powerpoint/2010/main" xmlns="" val="2705339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Prone </a:t>
            </a:r>
            <a:br>
              <a:rPr lang="en-US" dirty="0" smtClean="0"/>
            </a:br>
            <a:r>
              <a:rPr lang="en-US" dirty="0" smtClean="0"/>
              <a:t>– rifle/body contact points</a:t>
            </a:r>
            <a:endParaRPr lang="en-US" dirty="0"/>
          </a:p>
        </p:txBody>
      </p:sp>
      <p:sp>
        <p:nvSpPr>
          <p:cNvPr id="3" name="Content Placeholder 2"/>
          <p:cNvSpPr>
            <a:spLocks noGrp="1"/>
          </p:cNvSpPr>
          <p:nvPr>
            <p:ph idx="1"/>
          </p:nvPr>
        </p:nvSpPr>
        <p:spPr/>
        <p:txBody>
          <a:bodyPr/>
          <a:lstStyle/>
          <a:p>
            <a:r>
              <a:rPr lang="en-US" dirty="0" smtClean="0"/>
              <a:t>Consistency is the key to success!</a:t>
            </a:r>
          </a:p>
          <a:p>
            <a:r>
              <a:rPr lang="en-US" dirty="0" smtClean="0"/>
              <a:t>Major vs. minor points</a:t>
            </a:r>
          </a:p>
          <a:p>
            <a:endParaRPr lang="en-US" dirty="0"/>
          </a:p>
          <a:p>
            <a:pPr marL="0" indent="0">
              <a:buNone/>
            </a:pPr>
            <a:endParaRPr lang="en-US" dirty="0"/>
          </a:p>
        </p:txBody>
      </p:sp>
      <p:pic>
        <p:nvPicPr>
          <p:cNvPr id="6" name="Picture 5" descr="Prone contact point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96504" y="2773172"/>
            <a:ext cx="4148610" cy="3318888"/>
          </a:xfrm>
          <a:prstGeom prst="rect">
            <a:avLst/>
          </a:prstGeom>
        </p:spPr>
      </p:pic>
    </p:spTree>
    <p:extLst>
      <p:ext uri="{BB962C8B-B14F-4D97-AF65-F5344CB8AC3E}">
        <p14:creationId xmlns:p14="http://schemas.microsoft.com/office/powerpoint/2010/main" xmlns="" val="14316123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439</TotalTime>
  <Words>1377</Words>
  <Application>Microsoft Office PowerPoint</Application>
  <PresentationFormat>On-screen Show (4:3)</PresentationFormat>
  <Paragraphs>223</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Breeze</vt:lpstr>
      <vt:lpstr>    Biathlon Alberta Coaching Seminar 2012</vt:lpstr>
      <vt:lpstr>Who Is Who?</vt:lpstr>
      <vt:lpstr>Who Is Who?</vt:lpstr>
      <vt:lpstr>Who Is Who?</vt:lpstr>
      <vt:lpstr>Athletes performance  – your coaching record</vt:lpstr>
      <vt:lpstr>Interpretation</vt:lpstr>
      <vt:lpstr>Shooting technique</vt:lpstr>
      <vt:lpstr>Prone</vt:lpstr>
      <vt:lpstr>Prone  – rifle/body contact points</vt:lpstr>
      <vt:lpstr>Prone</vt:lpstr>
      <vt:lpstr>Different prone positions</vt:lpstr>
      <vt:lpstr>Standing</vt:lpstr>
      <vt:lpstr>Standing position alignment</vt:lpstr>
      <vt:lpstr>Trigger finger position</vt:lpstr>
      <vt:lpstr>Trigger work</vt:lpstr>
      <vt:lpstr>Focus distribution</vt:lpstr>
      <vt:lpstr>Position vs. Aiming/trigger</vt:lpstr>
      <vt:lpstr>Dry firing</vt:lpstr>
      <vt:lpstr>Shooting evaluation</vt:lpstr>
      <vt:lpstr>Shooting evaluation</vt:lpstr>
      <vt:lpstr>Range Procedure - Prone</vt:lpstr>
      <vt:lpstr>Range Procedure - Standing</vt:lpstr>
      <vt:lpstr>Support documents</vt:lpstr>
      <vt:lpstr>Correction chart</vt:lpstr>
      <vt:lpstr>Dry firing targets Need to be round and proper size!</vt:lpstr>
      <vt:lpstr>Shooting periodization</vt:lpstr>
      <vt:lpstr>General preparatory </vt:lpstr>
      <vt:lpstr>Specific Preparatory 1</vt:lpstr>
      <vt:lpstr>Competitive Dry Land</vt:lpstr>
      <vt:lpstr>Specific Preparatory 2</vt:lpstr>
      <vt:lpstr>Competitive Period 1</vt:lpstr>
      <vt:lpstr>Competitive Period 2</vt:lpstr>
      <vt:lpstr>Transition Period</vt:lpstr>
      <vt:lpstr>Short form  shooting periodization</vt:lpstr>
      <vt:lpstr>Discussion about shooting</vt:lpstr>
      <vt:lpstr>Training periodization</vt:lpstr>
      <vt:lpstr>Basic Time Table</vt:lpstr>
      <vt:lpstr>Yearly planning instrument</vt:lpstr>
      <vt:lpstr>Periodization rules</vt:lpstr>
      <vt:lpstr>Full Time Periodization</vt:lpstr>
      <vt:lpstr>Important</vt:lpstr>
      <vt:lpstr>Specific vs. Non-Specific training</vt:lpstr>
      <vt:lpstr>Compensating</vt:lpstr>
      <vt:lpstr>Give them clear goals</vt:lpstr>
      <vt:lpstr>Motivation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Biathlon Alberta Coaching Seminar 2012</dc:title>
  <dc:creator>Richard Boruta</dc:creator>
  <cp:lastModifiedBy>BIATHLON</cp:lastModifiedBy>
  <cp:revision>35</cp:revision>
  <cp:lastPrinted>2012-06-08T20:30:22Z</cp:lastPrinted>
  <dcterms:created xsi:type="dcterms:W3CDTF">2012-06-06T21:14:29Z</dcterms:created>
  <dcterms:modified xsi:type="dcterms:W3CDTF">2012-06-25T17:47:27Z</dcterms:modified>
</cp:coreProperties>
</file>